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12121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12121"/>
              </a:solidFill>
              <a:prstDash val="solid"/>
              <a:round/>
            </a:ln>
          </a:top>
          <a:bottom>
            <a:ln w="254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12121"/>
              </a:solidFill>
              <a:prstDash val="solid"/>
              <a:round/>
            </a:ln>
          </a:top>
          <a:bottom>
            <a:ln w="254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1212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/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Texte du titre</a:t>
            </a:r>
          </a:p>
        </p:txBody>
      </p:sp>
      <p:sp>
        <p:nvSpPr>
          <p:cNvPr id="12" name="Texte niveau 1…"/>
          <p:cNvSpPr txBox="1"/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Texte niveau 1…"/>
          <p:cNvSpPr txBox="1"/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 txBox="1"/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Texte du titre</a:t>
            </a:r>
          </a:p>
        </p:txBody>
      </p:sp>
      <p:sp>
        <p:nvSpPr>
          <p:cNvPr id="2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29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38" name="Texte niveau 1…"/>
          <p:cNvSpPr txBox="1"/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4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e du titre"/>
          <p:cNvSpPr txBox="1"/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Texte du titre</a:t>
            </a:r>
          </a:p>
        </p:txBody>
      </p:sp>
      <p:sp>
        <p:nvSpPr>
          <p:cNvPr id="56" name="Texte niveau 1…"/>
          <p:cNvSpPr txBox="1"/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 du titre"/>
          <p:cNvSpPr txBox="1"/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Texte du titre</a:t>
            </a:r>
          </a:p>
        </p:txBody>
      </p:sp>
      <p:sp>
        <p:nvSpPr>
          <p:cNvPr id="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23"/>
            <a:ext cx="4572000" cy="5143503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exte du titre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Texte du titre</a:t>
            </a:r>
          </a:p>
        </p:txBody>
      </p:sp>
      <p:sp>
        <p:nvSpPr>
          <p:cNvPr id="74" name="Texte niveau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198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e niveau 1…"/>
          <p:cNvSpPr txBox="1"/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/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" name="Texte niveau 1…"/>
          <p:cNvSpPr txBox="1"/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8684348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 fontScale="100000" lnSpcReduction="0"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ritmosky/Naval-Battle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ritmosky/Naval-Battle" TargetMode="External"/><Relationship Id="rId3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aptiste-wicht.developpez.com/tutoriels/java/swing/debutant/" TargetMode="External"/><Relationship Id="rId3" Type="http://schemas.openxmlformats.org/officeDocument/2006/relationships/hyperlink" Target="https://www.eclipse.org/windowbuilder/" TargetMode="External"/><Relationship Id="rId4" Type="http://schemas.openxmlformats.org/officeDocument/2006/relationships/hyperlink" Target="https://www.codeurjava.com/2015/04/comment-utiliser-un-gridlayout.html" TargetMode="External"/><Relationship Id="rId5" Type="http://schemas.openxmlformats.org/officeDocument/2006/relationships/hyperlink" Target="https://perso.telecom-paristech.fr/hudry/coursJava/interSwing/grilleSimple.html" TargetMode="External"/><Relationship Id="rId6" Type="http://schemas.openxmlformats.org/officeDocument/2006/relationships/hyperlink" Target="https://stackoverflow.com/questions/27268166/how-to-add-frame-to-another-frame" TargetMode="External"/><Relationship Id="rId7" Type="http://schemas.openxmlformats.org/officeDocument/2006/relationships/hyperlink" Target="https://docs.oracle.com/javase/8/docs/api/java/lang/Math.html" TargetMode="External"/><Relationship Id="rId8" Type="http://schemas.openxmlformats.org/officeDocument/2006/relationships/hyperlink" Target="https://docs.oracle.com/javase/6/docs/api/java/lang/String.html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ctrTitle"/>
          </p:nvPr>
        </p:nvSpPr>
        <p:spPr>
          <a:xfrm>
            <a:off x="311699" y="765823"/>
            <a:ext cx="8520602" cy="69420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PROJET BATAILLE NAVALE - JAVA TD2</a:t>
            </a:r>
          </a:p>
        </p:txBody>
      </p:sp>
      <p:pic>
        <p:nvPicPr>
          <p:cNvPr id="110" name="Google Shape;55;p13" descr="Google Shape;55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149" y="2227475"/>
            <a:ext cx="7583604" cy="280785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Google Shape;56;p13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2" name="Google Shape;57;p13"/>
          <p:cNvSpPr txBox="1"/>
          <p:nvPr/>
        </p:nvSpPr>
        <p:spPr>
          <a:xfrm>
            <a:off x="313649" y="1257025"/>
            <a:ext cx="8520602" cy="600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>
            <a:lvl1pPr algn="ctr">
              <a:defRPr sz="2500">
                <a:solidFill>
                  <a:srgbClr val="FF0000"/>
                </a:solidFill>
              </a:defRPr>
            </a:lvl1pPr>
          </a:lstStyle>
          <a:p>
            <a:pPr/>
            <a:r>
              <a:t>Rapport</a:t>
            </a:r>
          </a:p>
        </p:txBody>
      </p:sp>
      <p:sp>
        <p:nvSpPr>
          <p:cNvPr id="113" name="Google Shape;58;p13"/>
          <p:cNvSpPr txBox="1"/>
          <p:nvPr/>
        </p:nvSpPr>
        <p:spPr>
          <a:xfrm>
            <a:off x="1008900" y="1645036"/>
            <a:ext cx="7126200" cy="5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>
            <a:lvl1pPr>
              <a:defRPr sz="1200">
                <a:solidFill>
                  <a:schemeClr val="accent3"/>
                </a:solidFill>
              </a:defRPr>
            </a:lvl1pPr>
          </a:lstStyle>
          <a:p>
            <a:pPr/>
            <a:r>
              <a:t>          OUEDRAOGO Taoufiq - FONDELOT Timothée - TAKOUGNADI Junior - NSONGO David</a:t>
            </a:r>
          </a:p>
        </p:txBody>
      </p:sp>
      <p:pic>
        <p:nvPicPr>
          <p:cNvPr id="114" name="Google Shape;59;p13" descr="Google Shape;59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48" y="78475"/>
            <a:ext cx="2391402" cy="75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09;p20"/>
          <p:cNvSpPr txBox="1"/>
          <p:nvPr>
            <p:ph type="sldNum" sz="quarter" idx="4294967295"/>
          </p:nvPr>
        </p:nvSpPr>
        <p:spPr>
          <a:xfrm>
            <a:off x="8684347" y="4700820"/>
            <a:ext cx="336812" cy="3183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9" name="Capture d’écran 2022-12-12 à 22.11.41.png" descr="Capture d’écran 2022-12-12 à 22.1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848" y="-10468"/>
            <a:ext cx="6478015" cy="516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09;p20"/>
          <p:cNvSpPr txBox="1"/>
          <p:nvPr>
            <p:ph type="sldNum" sz="quarter" idx="4294967295"/>
          </p:nvPr>
        </p:nvSpPr>
        <p:spPr>
          <a:xfrm>
            <a:off x="8693773" y="4700820"/>
            <a:ext cx="327386" cy="3183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Capture d’écran 2022-12-12 à 22.15.15.png" descr="Capture d’écran 2022-12-12 à 22.15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9" y="0"/>
            <a:ext cx="912790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15;p21"/>
          <p:cNvSpPr txBox="1"/>
          <p:nvPr>
            <p:ph type="title"/>
          </p:nvPr>
        </p:nvSpPr>
        <p:spPr>
          <a:xfrm>
            <a:off x="311699" y="5932"/>
            <a:ext cx="8520602" cy="572703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IV- STORYBOARD MODE DE JEU</a:t>
            </a:r>
          </a:p>
        </p:txBody>
      </p:sp>
      <p:sp>
        <p:nvSpPr>
          <p:cNvPr id="155" name="Google Shape;116;p21"/>
          <p:cNvSpPr txBox="1"/>
          <p:nvPr>
            <p:ph type="sldNum" sz="quarter" idx="4294967295"/>
          </p:nvPr>
        </p:nvSpPr>
        <p:spPr>
          <a:xfrm>
            <a:off x="8684347" y="4700820"/>
            <a:ext cx="336812" cy="3183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6" name="Google Shape;117;p21" descr="Google Shape;117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899" y="233506"/>
            <a:ext cx="8215005" cy="4904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22;p22"/>
          <p:cNvSpPr txBox="1"/>
          <p:nvPr>
            <p:ph type="title"/>
          </p:nvPr>
        </p:nvSpPr>
        <p:spPr>
          <a:xfrm>
            <a:off x="311699" y="36941"/>
            <a:ext cx="8520602" cy="632911"/>
          </a:xfrm>
          <a:prstGeom prst="rect">
            <a:avLst/>
          </a:prstGeom>
        </p:spPr>
        <p:txBody>
          <a:bodyPr/>
          <a:lstStyle>
            <a:lvl1pPr algn="ctr" defTabSz="365759">
              <a:lnSpc>
                <a:spcPct val="115000"/>
              </a:lnSpc>
              <a:defRPr sz="900"/>
            </a:lvl1pPr>
          </a:lstStyle>
          <a:p>
            <a:pPr/>
            <a:r>
              <a:t>IV- STORYBOARD MODE CONSOLE</a:t>
            </a:r>
          </a:p>
        </p:txBody>
      </p:sp>
      <p:sp>
        <p:nvSpPr>
          <p:cNvPr id="159" name="Google Shape;123;p22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0" name="Google Shape;124;p22" descr="Google Shape;124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554" y="268009"/>
            <a:ext cx="8278892" cy="4840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30;p23"/>
          <p:cNvSpPr txBox="1"/>
          <p:nvPr>
            <p:ph type="sldNum" sz="quarter" idx="4294967295"/>
          </p:nvPr>
        </p:nvSpPr>
        <p:spPr>
          <a:xfrm>
            <a:off x="8684348" y="4700820"/>
            <a:ext cx="336811" cy="31839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3" name="Google Shape;131;p23" descr="Google Shape;13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527314"/>
            <a:ext cx="8520602" cy="459807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Google Shape;122;p22"/>
          <p:cNvSpPr txBox="1"/>
          <p:nvPr/>
        </p:nvSpPr>
        <p:spPr>
          <a:xfrm>
            <a:off x="311699" y="44057"/>
            <a:ext cx="8520602" cy="632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>
            <a:lvl1pPr algn="ctr" defTabSz="365759">
              <a:lnSpc>
                <a:spcPct val="115000"/>
              </a:lnSpc>
              <a:defRPr sz="900">
                <a:solidFill>
                  <a:srgbClr val="FFFFFF"/>
                </a:solidFill>
              </a:defRPr>
            </a:lvl1pPr>
          </a:lstStyle>
          <a:p>
            <a:pPr/>
            <a:r>
              <a:t>IV- STORYBOARD MODE GRAPHIQUE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36;p24"/>
          <p:cNvSpPr txBox="1"/>
          <p:nvPr>
            <p:ph type="title"/>
          </p:nvPr>
        </p:nvSpPr>
        <p:spPr>
          <a:xfrm>
            <a:off x="311699" y="103023"/>
            <a:ext cx="8520602" cy="572704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V- VERSIONING GIT</a:t>
            </a:r>
          </a:p>
        </p:txBody>
      </p:sp>
      <p:sp>
        <p:nvSpPr>
          <p:cNvPr id="167" name="Google Shape;137;p24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Google Shape;138;p24"/>
          <p:cNvSpPr txBox="1"/>
          <p:nvPr/>
        </p:nvSpPr>
        <p:spPr>
          <a:xfrm>
            <a:off x="2251499" y="4562900"/>
            <a:ext cx="4641001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Lien repo: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https://github.com/ritmosky/Naval-Battle</a:t>
            </a:r>
          </a:p>
        </p:txBody>
      </p:sp>
      <p:pic>
        <p:nvPicPr>
          <p:cNvPr id="169" name="Google Shape;139;p24" descr="Google Shape;139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175" y="885500"/>
            <a:ext cx="5614550" cy="1956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oogle Shape;140;p24" descr="Google Shape;140;p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63175" y="2841550"/>
            <a:ext cx="5614552" cy="1669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oogle Shape;141;p24" descr="Google Shape;141;p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1699" y="885500"/>
            <a:ext cx="1916203" cy="3625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36;p24"/>
          <p:cNvSpPr txBox="1"/>
          <p:nvPr>
            <p:ph type="title"/>
          </p:nvPr>
        </p:nvSpPr>
        <p:spPr>
          <a:xfrm>
            <a:off x="311699" y="103024"/>
            <a:ext cx="8520602" cy="572703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V- VERSIONING GIT</a:t>
            </a:r>
          </a:p>
        </p:txBody>
      </p:sp>
      <p:sp>
        <p:nvSpPr>
          <p:cNvPr id="174" name="Google Shape;137;p24"/>
          <p:cNvSpPr txBox="1"/>
          <p:nvPr>
            <p:ph type="sldNum" sz="quarter" idx="4294967295"/>
          </p:nvPr>
        </p:nvSpPr>
        <p:spPr>
          <a:xfrm>
            <a:off x="8684345" y="4700818"/>
            <a:ext cx="336812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Google Shape;138;p24"/>
          <p:cNvSpPr txBox="1"/>
          <p:nvPr/>
        </p:nvSpPr>
        <p:spPr>
          <a:xfrm>
            <a:off x="2251499" y="4562900"/>
            <a:ext cx="4641001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Lien repo: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https://github.com/ritmosky/Naval-Battle</a:t>
            </a:r>
          </a:p>
        </p:txBody>
      </p:sp>
      <p:pic>
        <p:nvPicPr>
          <p:cNvPr id="176" name="Capture d’écran 2022-12-13 à 14.43.28.png" descr="Capture d’écran 2022-12-13 à 14.43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86169"/>
            <a:ext cx="9144000" cy="3371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46;p25"/>
          <p:cNvSpPr txBox="1"/>
          <p:nvPr>
            <p:ph type="title"/>
          </p:nvPr>
        </p:nvSpPr>
        <p:spPr>
          <a:xfrm>
            <a:off x="311699" y="103023"/>
            <a:ext cx="8520602" cy="572704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VI- BILAN INDIVIDUEL</a:t>
            </a:r>
          </a:p>
        </p:txBody>
      </p:sp>
      <p:sp>
        <p:nvSpPr>
          <p:cNvPr id="179" name="Google Shape;147;p25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0" name="Google Shape;148;p25"/>
          <p:cNvGraphicFramePr/>
          <p:nvPr/>
        </p:nvGraphicFramePr>
        <p:xfrm>
          <a:off x="411973" y="915385"/>
          <a:ext cx="8320053" cy="33726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79817"/>
                <a:gridCol w="2773007"/>
                <a:gridCol w="2600325"/>
                <a:gridCol w="2166900"/>
              </a:tblGrid>
              <a:tr h="277025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Travail effectué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Compétences acquises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Points d'amélioration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  <a:tr h="19526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Taoufiq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Conception &amp; architecture UML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Mise à jour continu du dépôt Git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Implémentation des différentes fonctionnalités du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Implémentation des fonctionnalitées de déplacement, de tir, de sauvegarde, de chargement de partie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Contribution à l'établissement des différentes vues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Maîtrise du design pattern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Adaptation et travail collaboratif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Gestion de projet informatique &amp; Versionning Git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Développement applicatif Java, Java Swing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Maîtrise des différents concepts POO et conception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(héritage, polymorphisme, composition, agrégation)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Rapidité de compréhension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Gestion de temps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Suivi et avancement régulier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Timothée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Test du programme pour trouver les bugs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Participation à la Conception &amp; architecture UML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Aide à la création de l'interface graphique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Modification de certaines méthode pour plus de rapidité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Implémentation des classes ViewAide, ViewAccueil et Destroyer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Compréhension du design pattern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Travail collaboratif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Gestion de projet informatique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Versionning Git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Notion interface graphique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- Élaboration et suivi de planning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53;p26"/>
          <p:cNvSpPr txBox="1"/>
          <p:nvPr>
            <p:ph type="title"/>
          </p:nvPr>
        </p:nvSpPr>
        <p:spPr>
          <a:xfrm>
            <a:off x="311699" y="103023"/>
            <a:ext cx="8520602" cy="572704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VI- BILAN INDIVIDUEL</a:t>
            </a:r>
          </a:p>
        </p:txBody>
      </p:sp>
      <p:sp>
        <p:nvSpPr>
          <p:cNvPr id="183" name="Google Shape;154;p26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4" name="Google Shape;155;p26"/>
          <p:cNvGraphicFramePr/>
          <p:nvPr/>
        </p:nvGraphicFramePr>
        <p:xfrm>
          <a:off x="434463" y="1086788"/>
          <a:ext cx="8275075" cy="3165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60275"/>
                <a:gridCol w="2654925"/>
                <a:gridCol w="2353225"/>
                <a:gridCol w="2706650"/>
              </a:tblGrid>
              <a:tr h="27795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Travail effectué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Compétences acquises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Points d'amélioration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  <a:tr h="16700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David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-Appui sur la création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-Réflexion sur l’expérience de jeu côté utilisateur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-Implémentation des Grilles de jeu et des fonction de déplacement et de tir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-Rédaction des plannings et suivi hebdomadaire des tâches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-Tests longue durée pour détecter les bugs éventuels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-Skills et outils pour le suivi d’un projet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-Compréhension du design pattern MVC.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-1ère expérience en conception d’une interface graphique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-Capacité de compréhension du besoin utilisateur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-Mieux cerner les attente de l’énoncé et donc mieux structurer son code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-Autonomie et efforts face à l'échec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-Gestion du temps et de l’implication dans un projet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  <a:tr h="12173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Junior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Participation à la Conception &amp; architecture UML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Implémentation des différentes fonctionnalités du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-Tests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-Rendu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C343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Notions sur le design pattern MVC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Gestion de projet informatique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Familiarisation avec l'environnement Git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Développement JAVA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Notions Swing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Temps d’appropriation d’un sujet</a:t>
                      </a:r>
                    </a:p>
                    <a:p>
                      <a:pPr algn="l">
                        <a:lnSpc>
                          <a:spcPct val="115000"/>
                        </a:lnSpc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t>- Élaboration et suivi de planning</a:t>
                      </a:r>
                    </a:p>
                  </a:txBody>
                  <a:tcPr marL="19050" marR="19050" marT="19050" marB="19050" anchor="ctr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A64D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60;p27"/>
          <p:cNvSpPr txBox="1"/>
          <p:nvPr>
            <p:ph type="title"/>
          </p:nvPr>
        </p:nvSpPr>
        <p:spPr>
          <a:xfrm>
            <a:off x="311699" y="103023"/>
            <a:ext cx="8520602" cy="572704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VI- COLLECTIF</a:t>
            </a:r>
          </a:p>
        </p:txBody>
      </p:sp>
      <p:sp>
        <p:nvSpPr>
          <p:cNvPr id="187" name="Google Shape;161;p27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88" name="Google Shape;162;p27"/>
          <p:cNvGraphicFramePr/>
          <p:nvPr/>
        </p:nvGraphicFramePr>
        <p:xfrm>
          <a:off x="1253500" y="1043474"/>
          <a:ext cx="6637001" cy="361975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47374"/>
                <a:gridCol w="2789625"/>
              </a:tblGrid>
              <a:tr h="6285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Informatique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Organisationnelle/Social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4824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Perfectionnement JAVA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Versionning GIT pratique et importance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  <a:tr h="4824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Compréhension des notions et concepts de POO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Adaptation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  <a:tr h="4824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Héritage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Organisation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  <a:tr h="4824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Polymorphisme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Collaboration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  <a:tr h="4824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Classe abstraite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Entraide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  <a:tr h="5789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Visibilité et principe d'encapsulation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0B53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64;p14"/>
          <p:cNvSpPr txBox="1"/>
          <p:nvPr>
            <p:ph type="title"/>
          </p:nvPr>
        </p:nvSpPr>
        <p:spPr>
          <a:xfrm>
            <a:off x="311699" y="234623"/>
            <a:ext cx="8520602" cy="572704"/>
          </a:xfrm>
          <a:prstGeom prst="rect">
            <a:avLst/>
          </a:prstGeom>
        </p:spPr>
        <p:txBody>
          <a:bodyPr/>
          <a:lstStyle>
            <a:lvl1pPr algn="ctr">
              <a:defRPr sz="2300"/>
            </a:lvl1pPr>
          </a:lstStyle>
          <a:p>
            <a:pPr/>
            <a:r>
              <a:t>SOMMAIRE</a:t>
            </a:r>
          </a:p>
        </p:txBody>
      </p:sp>
      <p:sp>
        <p:nvSpPr>
          <p:cNvPr id="117" name="Google Shape;65;p14"/>
          <p:cNvSpPr txBox="1"/>
          <p:nvPr>
            <p:ph type="body" idx="1"/>
          </p:nvPr>
        </p:nvSpPr>
        <p:spPr>
          <a:xfrm>
            <a:off x="311699" y="1088700"/>
            <a:ext cx="8520602" cy="29661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buSzTx/>
              <a:buNone/>
              <a:defRPr sz="1900">
                <a:solidFill>
                  <a:srgbClr val="FFFFFF"/>
                </a:solidFill>
              </a:defRPr>
            </a:pPr>
            <a:r>
              <a:t>I- APPROPRIATION DU SUJET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II- RÉPARTITION DES TÂCHES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III- ARCHITECTURE 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IV- STORYBOARDS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V- VERSIONING GIT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VI- BILAN INDIVIDUEL ET COLLECTIF</a:t>
            </a:r>
          </a:p>
          <a:p>
            <a:pPr marL="0" indent="0">
              <a:lnSpc>
                <a:spcPct val="95000"/>
              </a:lnSpc>
              <a:spcBef>
                <a:spcPts val="1200"/>
              </a:spcBef>
              <a:buSzTx/>
              <a:buNone/>
              <a:defRPr sz="1900">
                <a:solidFill>
                  <a:srgbClr val="FFFFFF"/>
                </a:solidFill>
              </a:defRPr>
            </a:pPr>
            <a:r>
              <a:t>VII- SOURCES</a:t>
            </a:r>
          </a:p>
        </p:txBody>
      </p:sp>
      <p:sp>
        <p:nvSpPr>
          <p:cNvPr id="118" name="Google Shape;66;p14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67;p28"/>
          <p:cNvSpPr txBox="1"/>
          <p:nvPr>
            <p:ph type="title"/>
          </p:nvPr>
        </p:nvSpPr>
        <p:spPr>
          <a:xfrm>
            <a:off x="311699" y="269474"/>
            <a:ext cx="8520602" cy="572703"/>
          </a:xfrm>
          <a:prstGeom prst="rect">
            <a:avLst/>
          </a:prstGeom>
        </p:spPr>
        <p:txBody>
          <a:bodyPr/>
          <a:lstStyle>
            <a:lvl1pPr algn="ctr" defTabSz="429768">
              <a:lnSpc>
                <a:spcPct val="115000"/>
              </a:lnSpc>
              <a:defRPr sz="1000"/>
            </a:lvl1pPr>
          </a:lstStyle>
          <a:p>
            <a:pPr/>
            <a:r>
              <a:t>VII- SOURCES</a:t>
            </a:r>
          </a:p>
        </p:txBody>
      </p:sp>
      <p:sp>
        <p:nvSpPr>
          <p:cNvPr id="191" name="Google Shape;168;p2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2000"/>
              </a:lnSpc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https://baptiste-wicht.developpez.com/tutoriels/java/swing/debutant/</a:t>
            </a:r>
            <a:r>
              <a:rPr>
                <a:solidFill>
                  <a:srgbClr val="B7B7B7"/>
                </a:solidFill>
                <a:uFillTx/>
              </a:rPr>
              <a:t> </a:t>
            </a:r>
            <a:r>
              <a:rPr u="none">
                <a:solidFill>
                  <a:srgbClr val="FFFFFF"/>
                </a:solidFill>
                <a:uFillTx/>
              </a:rPr>
              <a:t>-&gt;  conception de l’interface graphique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https://www.eclipse.org/windowbuilder/</a:t>
            </a:r>
            <a:r>
              <a:rPr u="none">
                <a:solidFill>
                  <a:srgbClr val="FFFFFF"/>
                </a:solidFill>
                <a:uFillTx/>
              </a:rPr>
              <a:t>  -&gt;  conception de l’interface graphique avec Window Builder (drag &amp; drop)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https://www.codeurjava.com/2015/04/comment-utiliser-un-gridlayout.html</a:t>
            </a:r>
            <a:r>
              <a:rPr u="none">
                <a:solidFill>
                  <a:srgbClr val="B7B7B7"/>
                </a:solidFill>
                <a:uFillTx/>
              </a:rPr>
              <a:t>  </a:t>
            </a:r>
            <a:r>
              <a:rPr u="none">
                <a:solidFill>
                  <a:srgbClr val="FFFFFF"/>
                </a:solidFill>
                <a:uFillTx/>
              </a:rPr>
              <a:t>-&gt;  représenter les navires sur les grilles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https://perso.telecom-paristech.fr/hudry/coursJava/interSwing/grilleSimple.html</a:t>
            </a:r>
            <a:r>
              <a:rPr u="none">
                <a:solidFill>
                  <a:srgbClr val="B7B7B7"/>
                </a:solidFill>
                <a:uFillTx/>
              </a:rPr>
              <a:t>  </a:t>
            </a:r>
            <a:r>
              <a:rPr u="none">
                <a:solidFill>
                  <a:srgbClr val="FFFFFF"/>
                </a:solidFill>
                <a:uFillTx/>
              </a:rPr>
              <a:t>-&gt;  représenter les grilles des joueurs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https://stackoverflow.com/questions/27268166/how-to-add-frame-to-another-frame</a:t>
            </a:r>
            <a:r>
              <a:rPr u="none">
                <a:solidFill>
                  <a:srgbClr val="FFFFFF"/>
                </a:solidFill>
                <a:uFillTx/>
              </a:rPr>
              <a:t>  -&gt;  représenter les grilles des joueurs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https://stackoverflow.com/questions/27268166/how-to-add-frame-to-another-frame</a:t>
            </a:r>
            <a:r>
              <a:rPr u="none">
                <a:solidFill>
                  <a:srgbClr val="FFFFFF"/>
                </a:solidFill>
                <a:uFillTx/>
              </a:rPr>
              <a:t>  -&gt;  placer les widgets sur la fenêtre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https://docs.oracle.com/javase/8/docs/api/java/lang/Math.html</a:t>
            </a:r>
            <a:r>
              <a:rPr u="none">
                <a:solidFill>
                  <a:srgbClr val="FFFFFF"/>
                </a:solidFill>
                <a:uFillTx/>
              </a:rPr>
              <a:t>  -&gt;  placement aléatoire des navires</a:t>
            </a:r>
            <a:endParaRPr>
              <a:solidFill>
                <a:srgbClr val="B7B7B7"/>
              </a:solidFill>
            </a:endParaRPr>
          </a:p>
          <a:p>
            <a:pPr marL="0" indent="0">
              <a:lnSpc>
                <a:spcPct val="92000"/>
              </a:lnSpc>
              <a:spcBef>
                <a:spcPts val="1200"/>
              </a:spcBef>
              <a:buSzTx/>
              <a:buNone/>
              <a:defRPr sz="1100"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https://docs.oracle.com/javase/6/docs/api/java/lang/String.html</a:t>
            </a:r>
            <a:r>
              <a:rPr u="none">
                <a:solidFill>
                  <a:srgbClr val="FFFFFF"/>
                </a:solidFill>
                <a:uFillTx/>
              </a:rPr>
              <a:t>  -&gt;  représenter les grilles des joueurs</a:t>
            </a:r>
          </a:p>
        </p:txBody>
      </p:sp>
      <p:sp>
        <p:nvSpPr>
          <p:cNvPr id="192" name="Google Shape;169;p28"/>
          <p:cNvSpPr txBox="1"/>
          <p:nvPr>
            <p:ph type="sldNum" sz="quarter" idx="4294967295"/>
          </p:nvPr>
        </p:nvSpPr>
        <p:spPr>
          <a:xfrm>
            <a:off x="8684345" y="4700818"/>
            <a:ext cx="33681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74;p29"/>
          <p:cNvSpPr txBox="1"/>
          <p:nvPr>
            <p:ph type="title"/>
          </p:nvPr>
        </p:nvSpPr>
        <p:spPr>
          <a:xfrm>
            <a:off x="311699" y="108383"/>
            <a:ext cx="8520602" cy="572702"/>
          </a:xfrm>
          <a:prstGeom prst="rect">
            <a:avLst/>
          </a:prstGeom>
        </p:spPr>
        <p:txBody>
          <a:bodyPr/>
          <a:lstStyle>
            <a:lvl1pPr algn="ctr" defTabSz="877822">
              <a:defRPr sz="2600"/>
            </a:lvl1pPr>
          </a:lstStyle>
          <a:p>
            <a:pPr/>
            <a:r>
              <a:t>CONCLUSION / CDC</a:t>
            </a:r>
          </a:p>
        </p:txBody>
      </p:sp>
      <p:sp>
        <p:nvSpPr>
          <p:cNvPr id="195" name="Google Shape;175;p29"/>
          <p:cNvSpPr txBox="1"/>
          <p:nvPr>
            <p:ph type="sldNum" sz="quarter" idx="4294967295"/>
          </p:nvPr>
        </p:nvSpPr>
        <p:spPr>
          <a:xfrm>
            <a:off x="8684345" y="4700818"/>
            <a:ext cx="336812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6" name="Capture d’écran 2022-12-13 à 15.38.04.png" descr="Capture d’écran 2022-12-13 à 15.38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63962"/>
            <a:ext cx="9144000" cy="3015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1;p15"/>
          <p:cNvSpPr txBox="1"/>
          <p:nvPr>
            <p:ph type="title"/>
          </p:nvPr>
        </p:nvSpPr>
        <p:spPr>
          <a:xfrm>
            <a:off x="311699" y="117699"/>
            <a:ext cx="8520602" cy="572703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I- APPROPRIATION DU SUJET</a:t>
            </a:r>
          </a:p>
        </p:txBody>
      </p:sp>
      <p:sp>
        <p:nvSpPr>
          <p:cNvPr id="121" name="Google Shape;72;p15"/>
          <p:cNvSpPr txBox="1"/>
          <p:nvPr>
            <p:ph type="body" idx="1"/>
          </p:nvPr>
        </p:nvSpPr>
        <p:spPr>
          <a:xfrm>
            <a:off x="311699" y="863561"/>
            <a:ext cx="8520602" cy="341640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buSzTx/>
              <a:buNone/>
              <a:defRPr sz="1400">
                <a:solidFill>
                  <a:srgbClr val="FFFFFF"/>
                </a:solidFill>
              </a:defRPr>
            </a:pPr>
            <a:r>
              <a:t>Le jeu de la Bataille Navale, l’objectif c’est de rester en vie !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-2 joueurs / 2 Grilles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-10 navires chacun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-Grille n°1 est celle du joueur, la n°2, celle de son adversaire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-Chacun son tour / Bouger ou Tirer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SzTx/>
              <a:buNone/>
              <a:defRPr sz="1400">
                <a:solidFill>
                  <a:srgbClr val="FFFFFF"/>
                </a:solidFill>
              </a:defRPr>
            </a:pPr>
            <a:r>
              <a:t>-Touché, coulé. </a:t>
            </a:r>
          </a:p>
        </p:txBody>
      </p:sp>
      <p:sp>
        <p:nvSpPr>
          <p:cNvPr id="122" name="Google Shape;73;p15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3" name="Google Shape;74;p15" descr="Google Shape;74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4975" y="1363512"/>
            <a:ext cx="2437327" cy="2416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Google Shape;75;p15" descr="Google Shape;75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3074" y="3096423"/>
            <a:ext cx="4759679" cy="1960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80;p16"/>
          <p:cNvSpPr txBox="1"/>
          <p:nvPr>
            <p:ph type="title"/>
          </p:nvPr>
        </p:nvSpPr>
        <p:spPr>
          <a:xfrm>
            <a:off x="234074" y="209673"/>
            <a:ext cx="8520602" cy="533403"/>
          </a:xfrm>
          <a:prstGeom prst="rect">
            <a:avLst/>
          </a:prstGeom>
        </p:spPr>
        <p:txBody>
          <a:bodyPr/>
          <a:lstStyle>
            <a:lvl1pPr algn="ctr" defTabSz="365759">
              <a:lnSpc>
                <a:spcPct val="115000"/>
              </a:lnSpc>
              <a:defRPr sz="900"/>
            </a:lvl1pPr>
          </a:lstStyle>
          <a:p>
            <a:pPr/>
            <a:r>
              <a:t>II- RÉPARTITION DES TÂCHES / ARCHITECTURE</a:t>
            </a:r>
          </a:p>
        </p:txBody>
      </p:sp>
      <p:sp>
        <p:nvSpPr>
          <p:cNvPr id="127" name="Google Shape;81;p16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28" name="Google Shape;82;p16"/>
          <p:cNvGraphicFramePr/>
          <p:nvPr/>
        </p:nvGraphicFramePr>
        <p:xfrm>
          <a:off x="234075" y="1146813"/>
          <a:ext cx="8621625" cy="24288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105150"/>
                <a:gridCol w="1038225"/>
                <a:gridCol w="1000125"/>
                <a:gridCol w="923925"/>
                <a:gridCol w="914400"/>
                <a:gridCol w="1085850"/>
                <a:gridCol w="553950"/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Tâche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TAOUFIQ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TIMOTHÉE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DAVID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JUNIOR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Durée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Réunion de début de projet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23/10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Initiation Git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23/10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Lecture et compréhension du sujet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23/10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Réflexion sur l'architecture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23/10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Etude du design pattern MVC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Initialisation du dépôt Git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23/10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Réunion architecture diagramme de classe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Diagramme de classe v1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Réunion planification des tâches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Diagramme de classe v2</a:t>
                      </a:r>
                    </a:p>
                  </a:txBody>
                  <a:tcPr marL="19050" marR="19050" marT="19050" marB="19050" anchor="b" anchorCtr="0" horzOverflow="overflow"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Diagramme de classe v3</a:t>
                      </a:r>
                    </a:p>
                  </a:txBody>
                  <a:tcPr marL="19050" marR="19050" marT="19050" marB="19050" anchor="b" anchorCtr="0" horzOverflow="overflow">
                    <a:lnR>
                      <a:solidFill>
                        <a:srgbClr val="000000"/>
                      </a:solidFill>
                    </a:lnR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07/12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43434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87;p17"/>
          <p:cNvSpPr txBox="1"/>
          <p:nvPr>
            <p:ph type="title"/>
          </p:nvPr>
        </p:nvSpPr>
        <p:spPr>
          <a:xfrm>
            <a:off x="311699" y="142548"/>
            <a:ext cx="8520602" cy="533403"/>
          </a:xfrm>
          <a:prstGeom prst="rect">
            <a:avLst/>
          </a:prstGeom>
        </p:spPr>
        <p:txBody>
          <a:bodyPr/>
          <a:lstStyle>
            <a:lvl1pPr algn="ctr" defTabSz="365759">
              <a:lnSpc>
                <a:spcPct val="115000"/>
              </a:lnSpc>
              <a:defRPr sz="900"/>
            </a:lvl1pPr>
          </a:lstStyle>
          <a:p>
            <a:pPr/>
            <a:r>
              <a:t>II- RÉPARTITION DES TÂCHES / CONCEPTION</a:t>
            </a:r>
          </a:p>
        </p:txBody>
      </p:sp>
      <p:sp>
        <p:nvSpPr>
          <p:cNvPr id="131" name="Google Shape;88;p17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2" name="Google Shape;89;p17"/>
          <p:cNvGraphicFramePr/>
          <p:nvPr/>
        </p:nvGraphicFramePr>
        <p:xfrm>
          <a:off x="240725" y="939163"/>
          <a:ext cx="8662552" cy="26289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4175"/>
                <a:gridCol w="1038225"/>
                <a:gridCol w="1000125"/>
                <a:gridCol w="923925"/>
                <a:gridCol w="914400"/>
                <a:gridCol w="1085850"/>
                <a:gridCol w="1085850"/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Tâche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TAOUFIQ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TIMOTHÉE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DAVID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JUNIOR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Durée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Réflexion sur les attributs des classes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mois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Réflexion sur les prototypes des méthodes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Joueur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 semaines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Navire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03/11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 semaines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Grille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07/11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 semaines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07/11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 semaines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Grille1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Grille2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SousMarin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Destroyer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94;p18"/>
          <p:cNvSpPr txBox="1"/>
          <p:nvPr>
            <p:ph type="title"/>
          </p:nvPr>
        </p:nvSpPr>
        <p:spPr>
          <a:xfrm>
            <a:off x="311699" y="142548"/>
            <a:ext cx="8520602" cy="533403"/>
          </a:xfrm>
          <a:prstGeom prst="rect">
            <a:avLst/>
          </a:prstGeom>
        </p:spPr>
        <p:txBody>
          <a:bodyPr/>
          <a:lstStyle>
            <a:lvl1pPr algn="ctr" defTabSz="365759">
              <a:lnSpc>
                <a:spcPct val="115000"/>
              </a:lnSpc>
              <a:defRPr sz="900"/>
            </a:lvl1pPr>
          </a:lstStyle>
          <a:p>
            <a:pPr/>
            <a:r>
              <a:t>II- RÉPARTITION DES TÂCHES / CONCEPTION</a:t>
            </a:r>
          </a:p>
        </p:txBody>
      </p:sp>
      <p:sp>
        <p:nvSpPr>
          <p:cNvPr id="135" name="Google Shape;95;p18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36" name="Google Shape;96;p18"/>
          <p:cNvGraphicFramePr/>
          <p:nvPr/>
        </p:nvGraphicFramePr>
        <p:xfrm>
          <a:off x="265075" y="807499"/>
          <a:ext cx="8756075" cy="30289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707700"/>
                <a:gridCol w="1038225"/>
                <a:gridCol w="1000125"/>
                <a:gridCol w="923925"/>
                <a:gridCol w="914400"/>
                <a:gridCol w="1085850"/>
                <a:gridCol w="1085850"/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Tâche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TAOUFIQ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TIMOTHÉE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DAVID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JUNIOR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Durée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Cuirasse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Croiseur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15/11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Controller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26/10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mois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Placement aléatoire de navires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Déplacement de navires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Tirer avec navires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Tour auto pour ordi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21/11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MainMenu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27/11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27/11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Réorganisation architecture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Mise en place des fonctions de sauvegardes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Mise en place des fonctions de chargement de partie</a:t>
                      </a:r>
                    </a:p>
                  </a:txBody>
                  <a:tcPr marL="19050" marR="19050" marT="19050" marB="19050" anchor="b" anchorCtr="0" horzOverflow="overflow"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CC41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01;p19"/>
          <p:cNvSpPr txBox="1"/>
          <p:nvPr>
            <p:ph type="title"/>
          </p:nvPr>
        </p:nvSpPr>
        <p:spPr>
          <a:xfrm>
            <a:off x="311699" y="142548"/>
            <a:ext cx="8520602" cy="533403"/>
          </a:xfrm>
          <a:prstGeom prst="rect">
            <a:avLst/>
          </a:prstGeom>
        </p:spPr>
        <p:txBody>
          <a:bodyPr/>
          <a:lstStyle>
            <a:lvl1pPr algn="ctr" defTabSz="365759">
              <a:lnSpc>
                <a:spcPct val="115000"/>
              </a:lnSpc>
              <a:defRPr sz="900"/>
            </a:lvl1pPr>
          </a:lstStyle>
          <a:p>
            <a:pPr/>
            <a:r>
              <a:t>II- RÉPARTITION DES TÂCHES / VUE &amp; GESTION</a:t>
            </a:r>
          </a:p>
        </p:txBody>
      </p:sp>
      <p:sp>
        <p:nvSpPr>
          <p:cNvPr id="139" name="Google Shape;102;p19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140" name="Google Shape;103;p19"/>
          <p:cNvGraphicFramePr/>
          <p:nvPr/>
        </p:nvGraphicFramePr>
        <p:xfrm>
          <a:off x="206113" y="981075"/>
          <a:ext cx="8731777" cy="30860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962075"/>
                <a:gridCol w="990375"/>
                <a:gridCol w="954050"/>
                <a:gridCol w="881350"/>
                <a:gridCol w="872274"/>
                <a:gridCol w="1035824"/>
                <a:gridCol w="1035824"/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Tâche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TAOUFIQ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TIMOTHÉE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DAVID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JUNIOR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Date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200">
                          <a:solidFill>
                            <a:srgbClr val="FFFFFF"/>
                          </a:solidFill>
                        </a:rPr>
                        <a:t>Durée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274E13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Initiation Swing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28/11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View Aide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07/12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 jours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07/12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 jours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View Charger Partie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03/12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03/12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View Acceuil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30/11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30/11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Implémentation classe View Partie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30/11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Test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30/11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semaine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1C4587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Story boards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10/12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2 jours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PPT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11/12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b="1" sz="1000">
                          <a:solidFill>
                            <a:srgbClr val="FFFFFF"/>
                          </a:solidFill>
                        </a:rPr>
                        <a:t>Rendu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11/12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defRPr sz="1800"/>
                      </a:pPr>
                      <a:r>
                        <a:rPr sz="1000">
                          <a:solidFill>
                            <a:srgbClr val="FFFFFF"/>
                          </a:solidFill>
                        </a:rPr>
                        <a:t>1 jour</a:t>
                      </a:r>
                    </a:p>
                  </a:txBody>
                  <a:tcPr marL="19050" marR="19050" marT="19050" marB="19050" anchor="b" anchorCtr="0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>
                      <a:solidFill>
                        <a:srgbClr val="000000"/>
                      </a:solidFill>
                    </a:lnT>
                    <a:lnB>
                      <a:solidFill>
                        <a:srgbClr val="000000"/>
                      </a:solidFill>
                    </a:lnB>
                    <a:solidFill>
                      <a:srgbClr val="783F0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08;p20"/>
          <p:cNvSpPr txBox="1"/>
          <p:nvPr>
            <p:ph type="title"/>
          </p:nvPr>
        </p:nvSpPr>
        <p:spPr>
          <a:xfrm>
            <a:off x="311699" y="2285398"/>
            <a:ext cx="8520602" cy="572704"/>
          </a:xfrm>
          <a:prstGeom prst="rect">
            <a:avLst/>
          </a:prstGeom>
        </p:spPr>
        <p:txBody>
          <a:bodyPr/>
          <a:lstStyle>
            <a:lvl1pPr algn="ctr" defTabSz="411479">
              <a:lnSpc>
                <a:spcPct val="115000"/>
              </a:lnSpc>
              <a:defRPr sz="1000"/>
            </a:lvl1pPr>
          </a:lstStyle>
          <a:p>
            <a:pPr/>
            <a:r>
              <a:t>III- ARCHITECTURE </a:t>
            </a:r>
          </a:p>
        </p:txBody>
      </p:sp>
      <p:sp>
        <p:nvSpPr>
          <p:cNvPr id="143" name="Google Shape;109;p20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09;p20"/>
          <p:cNvSpPr txBox="1"/>
          <p:nvPr>
            <p:ph type="sldNum" sz="quarter" idx="4294967295"/>
          </p:nvPr>
        </p:nvSpPr>
        <p:spPr>
          <a:xfrm>
            <a:off x="8754975" y="4700818"/>
            <a:ext cx="266181" cy="31839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Google Shape;110;p20" descr="Google Shape;110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204" y="19004"/>
            <a:ext cx="8153429" cy="5105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212121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1212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